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63" r:id="rId3"/>
    <p:sldId id="262" r:id="rId4"/>
  </p:sldIdLst>
  <p:sldSz cx="43200638" cy="32399288"/>
  <p:notesSz cx="6858000" cy="9144000"/>
  <p:defaultTextStyle>
    <a:defPPr>
      <a:defRPr lang="en-US"/>
    </a:defPPr>
    <a:lvl1pPr marL="0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1pPr>
    <a:lvl2pPr marL="2159838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2pPr>
    <a:lvl3pPr marL="4319676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3pPr>
    <a:lvl4pPr marL="6479514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4pPr>
    <a:lvl5pPr marL="8639352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5pPr>
    <a:lvl6pPr marL="10799190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6pPr>
    <a:lvl7pPr marL="12959028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7pPr>
    <a:lvl8pPr marL="15118866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8pPr>
    <a:lvl9pPr marL="17278704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71D"/>
    <a:srgbClr val="2CE923"/>
    <a:srgbClr val="03039B"/>
    <a:srgbClr val="29218F"/>
    <a:srgbClr val="2F1A7C"/>
    <a:srgbClr val="4F3171"/>
    <a:srgbClr val="435422"/>
    <a:srgbClr val="277D4E"/>
    <a:srgbClr val="1F436B"/>
    <a:srgbClr val="41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37" autoAdjust="0"/>
  </p:normalViewPr>
  <p:slideViewPr>
    <p:cSldViewPr snapToGrid="0" snapToObjects="1">
      <p:cViewPr varScale="1">
        <p:scale>
          <a:sx n="15" d="100"/>
          <a:sy n="15" d="100"/>
        </p:scale>
        <p:origin x="1494" y="138"/>
      </p:cViewPr>
      <p:guideLst>
        <p:guide orient="horz" pos="10205"/>
        <p:guide pos="13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991B8-8CAF-4F75-A124-012E89062DA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98FFA-2A92-4EED-8D8F-F9F50F2D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10064782"/>
            <a:ext cx="36720542" cy="694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BC-E135-4C56-A6AD-EBA30C9330C6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683-46D7-4730-98BA-503B223E9572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0463" y="1297476"/>
            <a:ext cx="9720144" cy="276443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032" y="1297476"/>
            <a:ext cx="28440420" cy="276443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A2E2-CD5A-48BC-81EE-D9538765080B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374F-9550-4860-AA7A-4A856EB8628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553" y="20819544"/>
            <a:ext cx="36720542" cy="6434859"/>
          </a:xfrm>
        </p:spPr>
        <p:txBody>
          <a:bodyPr anchor="t"/>
          <a:lstStyle>
            <a:lvl1pPr algn="l">
              <a:defRPr sz="188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553" y="13732203"/>
            <a:ext cx="36720542" cy="7087342"/>
          </a:xfrm>
        </p:spPr>
        <p:txBody>
          <a:bodyPr anchor="b"/>
          <a:lstStyle>
            <a:lvl1pPr marL="0" indent="0">
              <a:buNone/>
              <a:defRPr sz="9498">
                <a:solidFill>
                  <a:schemeClr val="tx1">
                    <a:tint val="75000"/>
                  </a:schemeClr>
                </a:solidFill>
              </a:defRPr>
            </a:lvl1pPr>
            <a:lvl2pPr marL="2159838" indent="0">
              <a:buNone/>
              <a:defRPr sz="8498">
                <a:solidFill>
                  <a:schemeClr val="tx1">
                    <a:tint val="75000"/>
                  </a:schemeClr>
                </a:solidFill>
              </a:defRPr>
            </a:lvl2pPr>
            <a:lvl3pPr marL="4319676" indent="0">
              <a:buNone/>
              <a:defRPr sz="7598">
                <a:solidFill>
                  <a:schemeClr val="tx1">
                    <a:tint val="75000"/>
                  </a:schemeClr>
                </a:solidFill>
              </a:defRPr>
            </a:lvl3pPr>
            <a:lvl4pPr marL="6479514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4pPr>
            <a:lvl5pPr marL="8639352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5pPr>
            <a:lvl6pPr marL="10799190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6pPr>
            <a:lvl7pPr marL="12959028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7pPr>
            <a:lvl8pPr marL="15118866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8pPr>
            <a:lvl9pPr marL="17278704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FE2D-7EA6-49F2-B806-DC3F4911BD3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32" y="7559837"/>
            <a:ext cx="19080282" cy="21382032"/>
          </a:xfrm>
        </p:spPr>
        <p:txBody>
          <a:bodyPr/>
          <a:lstStyle>
            <a:lvl1pPr>
              <a:defRPr sz="13197"/>
            </a:lvl1pPr>
            <a:lvl2pPr>
              <a:defRPr sz="11298"/>
            </a:lvl2pPr>
            <a:lvl3pPr>
              <a:defRPr sz="9498"/>
            </a:lvl3pPr>
            <a:lvl4pPr>
              <a:defRPr sz="8498"/>
            </a:lvl4pPr>
            <a:lvl5pPr>
              <a:defRPr sz="8498"/>
            </a:lvl5pPr>
            <a:lvl6pPr>
              <a:defRPr sz="8498"/>
            </a:lvl6pPr>
            <a:lvl7pPr>
              <a:defRPr sz="8498"/>
            </a:lvl7pPr>
            <a:lvl8pPr>
              <a:defRPr sz="8498"/>
            </a:lvl8pPr>
            <a:lvl9pPr>
              <a:defRPr sz="8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0325" y="7559837"/>
            <a:ext cx="19080282" cy="21382032"/>
          </a:xfrm>
        </p:spPr>
        <p:txBody>
          <a:bodyPr/>
          <a:lstStyle>
            <a:lvl1pPr>
              <a:defRPr sz="13197"/>
            </a:lvl1pPr>
            <a:lvl2pPr>
              <a:defRPr sz="11298"/>
            </a:lvl2pPr>
            <a:lvl3pPr>
              <a:defRPr sz="9498"/>
            </a:lvl3pPr>
            <a:lvl4pPr>
              <a:defRPr sz="8498"/>
            </a:lvl4pPr>
            <a:lvl5pPr>
              <a:defRPr sz="8498"/>
            </a:lvl5pPr>
            <a:lvl6pPr>
              <a:defRPr sz="8498"/>
            </a:lvl6pPr>
            <a:lvl7pPr>
              <a:defRPr sz="8498"/>
            </a:lvl7pPr>
            <a:lvl8pPr>
              <a:defRPr sz="8498"/>
            </a:lvl8pPr>
            <a:lvl9pPr>
              <a:defRPr sz="8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080-7686-494D-9EB3-818679DE2F50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252342"/>
            <a:ext cx="19087784" cy="3022432"/>
          </a:xfrm>
        </p:spPr>
        <p:txBody>
          <a:bodyPr anchor="b"/>
          <a:lstStyle>
            <a:lvl1pPr marL="0" indent="0">
              <a:buNone/>
              <a:defRPr sz="11298" b="1"/>
            </a:lvl1pPr>
            <a:lvl2pPr marL="2159838" indent="0">
              <a:buNone/>
              <a:defRPr sz="9498" b="1"/>
            </a:lvl2pPr>
            <a:lvl3pPr marL="4319676" indent="0">
              <a:buNone/>
              <a:defRPr sz="8498" b="1"/>
            </a:lvl3pPr>
            <a:lvl4pPr marL="6479514" indent="0">
              <a:buNone/>
              <a:defRPr sz="7598" b="1"/>
            </a:lvl4pPr>
            <a:lvl5pPr marL="8639352" indent="0">
              <a:buNone/>
              <a:defRPr sz="7598" b="1"/>
            </a:lvl5pPr>
            <a:lvl6pPr marL="10799190" indent="0">
              <a:buNone/>
              <a:defRPr sz="7598" b="1"/>
            </a:lvl6pPr>
            <a:lvl7pPr marL="12959028" indent="0">
              <a:buNone/>
              <a:defRPr sz="7598" b="1"/>
            </a:lvl7pPr>
            <a:lvl8pPr marL="15118866" indent="0">
              <a:buNone/>
              <a:defRPr sz="7598" b="1"/>
            </a:lvl8pPr>
            <a:lvl9pPr marL="17278704" indent="0">
              <a:buNone/>
              <a:defRPr sz="7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32" y="10274775"/>
            <a:ext cx="19087784" cy="18667092"/>
          </a:xfrm>
        </p:spPr>
        <p:txBody>
          <a:bodyPr/>
          <a:lstStyle>
            <a:lvl1pPr>
              <a:defRPr sz="11298"/>
            </a:lvl1pPr>
            <a:lvl2pPr>
              <a:defRPr sz="9498"/>
            </a:lvl2pPr>
            <a:lvl3pPr>
              <a:defRPr sz="8498"/>
            </a:lvl3pPr>
            <a:lvl4pPr>
              <a:defRPr sz="7598"/>
            </a:lvl4pPr>
            <a:lvl5pPr>
              <a:defRPr sz="7598"/>
            </a:lvl5pPr>
            <a:lvl6pPr>
              <a:defRPr sz="7598"/>
            </a:lvl6pPr>
            <a:lvl7pPr>
              <a:defRPr sz="7598"/>
            </a:lvl7pPr>
            <a:lvl8pPr>
              <a:defRPr sz="7598"/>
            </a:lvl8pPr>
            <a:lvl9pPr>
              <a:defRPr sz="7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5327" y="7252342"/>
            <a:ext cx="19095282" cy="3022432"/>
          </a:xfrm>
        </p:spPr>
        <p:txBody>
          <a:bodyPr anchor="b"/>
          <a:lstStyle>
            <a:lvl1pPr marL="0" indent="0">
              <a:buNone/>
              <a:defRPr sz="11298" b="1"/>
            </a:lvl1pPr>
            <a:lvl2pPr marL="2159838" indent="0">
              <a:buNone/>
              <a:defRPr sz="9498" b="1"/>
            </a:lvl2pPr>
            <a:lvl3pPr marL="4319676" indent="0">
              <a:buNone/>
              <a:defRPr sz="8498" b="1"/>
            </a:lvl3pPr>
            <a:lvl4pPr marL="6479514" indent="0">
              <a:buNone/>
              <a:defRPr sz="7598" b="1"/>
            </a:lvl4pPr>
            <a:lvl5pPr marL="8639352" indent="0">
              <a:buNone/>
              <a:defRPr sz="7598" b="1"/>
            </a:lvl5pPr>
            <a:lvl6pPr marL="10799190" indent="0">
              <a:buNone/>
              <a:defRPr sz="7598" b="1"/>
            </a:lvl6pPr>
            <a:lvl7pPr marL="12959028" indent="0">
              <a:buNone/>
              <a:defRPr sz="7598" b="1"/>
            </a:lvl7pPr>
            <a:lvl8pPr marL="15118866" indent="0">
              <a:buNone/>
              <a:defRPr sz="7598" b="1"/>
            </a:lvl8pPr>
            <a:lvl9pPr marL="17278704" indent="0">
              <a:buNone/>
              <a:defRPr sz="7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5327" y="10274775"/>
            <a:ext cx="19095282" cy="18667092"/>
          </a:xfrm>
        </p:spPr>
        <p:txBody>
          <a:bodyPr/>
          <a:lstStyle>
            <a:lvl1pPr>
              <a:defRPr sz="11298"/>
            </a:lvl1pPr>
            <a:lvl2pPr>
              <a:defRPr sz="9498"/>
            </a:lvl2pPr>
            <a:lvl3pPr>
              <a:defRPr sz="8498"/>
            </a:lvl3pPr>
            <a:lvl4pPr>
              <a:defRPr sz="7598"/>
            </a:lvl4pPr>
            <a:lvl5pPr>
              <a:defRPr sz="7598"/>
            </a:lvl5pPr>
            <a:lvl6pPr>
              <a:defRPr sz="7598"/>
            </a:lvl6pPr>
            <a:lvl7pPr>
              <a:defRPr sz="7598"/>
            </a:lvl7pPr>
            <a:lvl8pPr>
              <a:defRPr sz="7598"/>
            </a:lvl8pPr>
            <a:lvl9pPr>
              <a:defRPr sz="7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55C2-8DC8-4C96-A94D-44A1B94C6F2C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EB3A-0233-435D-92EE-8B1BB8DD1216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3499-4289-4BB5-BE33-6864E4F13924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35" y="1289973"/>
            <a:ext cx="14212712" cy="5489879"/>
          </a:xfrm>
        </p:spPr>
        <p:txBody>
          <a:bodyPr anchor="b"/>
          <a:lstStyle>
            <a:lvl1pPr algn="l">
              <a:defRPr sz="9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50" y="1289974"/>
            <a:ext cx="24150357" cy="27651894"/>
          </a:xfrm>
        </p:spPr>
        <p:txBody>
          <a:bodyPr/>
          <a:lstStyle>
            <a:lvl1pPr>
              <a:defRPr sz="15097"/>
            </a:lvl1pPr>
            <a:lvl2pPr>
              <a:defRPr sz="13197"/>
            </a:lvl2pPr>
            <a:lvl3pPr>
              <a:defRPr sz="11298"/>
            </a:lvl3pPr>
            <a:lvl4pPr>
              <a:defRPr sz="9498"/>
            </a:lvl4pPr>
            <a:lvl5pPr>
              <a:defRPr sz="9498"/>
            </a:lvl5pPr>
            <a:lvl6pPr>
              <a:defRPr sz="9498"/>
            </a:lvl6pPr>
            <a:lvl7pPr>
              <a:defRPr sz="9498"/>
            </a:lvl7pPr>
            <a:lvl8pPr>
              <a:defRPr sz="9498"/>
            </a:lvl8pPr>
            <a:lvl9pPr>
              <a:defRPr sz="9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35" y="6779854"/>
            <a:ext cx="14212712" cy="22162015"/>
          </a:xfrm>
        </p:spPr>
        <p:txBody>
          <a:bodyPr/>
          <a:lstStyle>
            <a:lvl1pPr marL="0" indent="0">
              <a:buNone/>
              <a:defRPr sz="6599"/>
            </a:lvl1pPr>
            <a:lvl2pPr marL="2159838" indent="0">
              <a:buNone/>
              <a:defRPr sz="5699"/>
            </a:lvl2pPr>
            <a:lvl3pPr marL="4319676" indent="0">
              <a:buNone/>
              <a:defRPr sz="4699"/>
            </a:lvl3pPr>
            <a:lvl4pPr marL="6479514" indent="0">
              <a:buNone/>
              <a:defRPr sz="4299"/>
            </a:lvl4pPr>
            <a:lvl5pPr marL="8639352" indent="0">
              <a:buNone/>
              <a:defRPr sz="4299"/>
            </a:lvl5pPr>
            <a:lvl6pPr marL="10799190" indent="0">
              <a:buNone/>
              <a:defRPr sz="4299"/>
            </a:lvl6pPr>
            <a:lvl7pPr marL="12959028" indent="0">
              <a:buNone/>
              <a:defRPr sz="4299"/>
            </a:lvl7pPr>
            <a:lvl8pPr marL="15118866" indent="0">
              <a:buNone/>
              <a:defRPr sz="4299"/>
            </a:lvl8pPr>
            <a:lvl9pPr marL="17278704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FDBD-ABAF-4F74-9115-7356C95F8C9A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1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628" y="22679502"/>
            <a:ext cx="25920383" cy="2677443"/>
          </a:xfrm>
        </p:spPr>
        <p:txBody>
          <a:bodyPr anchor="b"/>
          <a:lstStyle>
            <a:lvl1pPr algn="l">
              <a:defRPr sz="9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7628" y="2894937"/>
            <a:ext cx="25920383" cy="19439573"/>
          </a:xfrm>
        </p:spPr>
        <p:txBody>
          <a:bodyPr/>
          <a:lstStyle>
            <a:lvl1pPr marL="0" indent="0">
              <a:buNone/>
              <a:defRPr sz="15097"/>
            </a:lvl1pPr>
            <a:lvl2pPr marL="2159838" indent="0">
              <a:buNone/>
              <a:defRPr sz="13197"/>
            </a:lvl2pPr>
            <a:lvl3pPr marL="4319676" indent="0">
              <a:buNone/>
              <a:defRPr sz="11298"/>
            </a:lvl3pPr>
            <a:lvl4pPr marL="6479514" indent="0">
              <a:buNone/>
              <a:defRPr sz="9498"/>
            </a:lvl4pPr>
            <a:lvl5pPr marL="8639352" indent="0">
              <a:buNone/>
              <a:defRPr sz="9498"/>
            </a:lvl5pPr>
            <a:lvl6pPr marL="10799190" indent="0">
              <a:buNone/>
              <a:defRPr sz="9498"/>
            </a:lvl6pPr>
            <a:lvl7pPr marL="12959028" indent="0">
              <a:buNone/>
              <a:defRPr sz="9498"/>
            </a:lvl7pPr>
            <a:lvl8pPr marL="15118866" indent="0">
              <a:buNone/>
              <a:defRPr sz="9498"/>
            </a:lvl8pPr>
            <a:lvl9pPr marL="17278704" indent="0">
              <a:buNone/>
              <a:defRPr sz="94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628" y="25356946"/>
            <a:ext cx="25920383" cy="3802414"/>
          </a:xfrm>
        </p:spPr>
        <p:txBody>
          <a:bodyPr/>
          <a:lstStyle>
            <a:lvl1pPr marL="0" indent="0">
              <a:buNone/>
              <a:defRPr sz="6599"/>
            </a:lvl1pPr>
            <a:lvl2pPr marL="2159838" indent="0">
              <a:buNone/>
              <a:defRPr sz="5699"/>
            </a:lvl2pPr>
            <a:lvl3pPr marL="4319676" indent="0">
              <a:buNone/>
              <a:defRPr sz="4699"/>
            </a:lvl3pPr>
            <a:lvl4pPr marL="6479514" indent="0">
              <a:buNone/>
              <a:defRPr sz="4299"/>
            </a:lvl4pPr>
            <a:lvl5pPr marL="8639352" indent="0">
              <a:buNone/>
              <a:defRPr sz="4299"/>
            </a:lvl5pPr>
            <a:lvl6pPr marL="10799190" indent="0">
              <a:buNone/>
              <a:defRPr sz="4299"/>
            </a:lvl6pPr>
            <a:lvl7pPr marL="12959028" indent="0">
              <a:buNone/>
              <a:defRPr sz="4299"/>
            </a:lvl7pPr>
            <a:lvl8pPr marL="15118866" indent="0">
              <a:buNone/>
              <a:defRPr sz="4299"/>
            </a:lvl8pPr>
            <a:lvl9pPr marL="17278704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FD54-744F-4046-9B1F-6F7566035561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2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559837"/>
            <a:ext cx="38880574" cy="21382032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032" y="30029342"/>
            <a:ext cx="10080149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D1BD-67F3-49E8-96F1-9FF36348C30D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218" y="30029342"/>
            <a:ext cx="13680202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0457" y="30029342"/>
            <a:ext cx="10080149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2159838" rtl="0" eaLnBrk="1" latinLnBrk="0" hangingPunct="1">
        <a:spcBef>
          <a:spcPct val="0"/>
        </a:spcBef>
        <a:buNone/>
        <a:defRPr sz="20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79" indent="-1619879" algn="l" defTabSz="2159838" rtl="0" eaLnBrk="1" latinLnBrk="0" hangingPunct="1">
        <a:spcBef>
          <a:spcPct val="20000"/>
        </a:spcBef>
        <a:buFont typeface="Arial"/>
        <a:buChar char="•"/>
        <a:defRPr sz="15097" kern="1200">
          <a:solidFill>
            <a:schemeClr val="tx1"/>
          </a:solidFill>
          <a:latin typeface="+mn-lt"/>
          <a:ea typeface="+mn-ea"/>
          <a:cs typeface="+mn-cs"/>
        </a:defRPr>
      </a:lvl1pPr>
      <a:lvl2pPr marL="3509737" indent="-1349899" algn="l" defTabSz="2159838" rtl="0" eaLnBrk="1" latinLnBrk="0" hangingPunct="1">
        <a:spcBef>
          <a:spcPct val="20000"/>
        </a:spcBef>
        <a:buFont typeface="Arial"/>
        <a:buChar char="–"/>
        <a:defRPr sz="13197" kern="1200">
          <a:solidFill>
            <a:schemeClr val="tx1"/>
          </a:solidFill>
          <a:latin typeface="+mn-lt"/>
          <a:ea typeface="+mn-ea"/>
          <a:cs typeface="+mn-cs"/>
        </a:defRPr>
      </a:lvl2pPr>
      <a:lvl3pPr marL="5399595" indent="-1079919" algn="l" defTabSz="2159838" rtl="0" eaLnBrk="1" latinLnBrk="0" hangingPunct="1">
        <a:spcBef>
          <a:spcPct val="20000"/>
        </a:spcBef>
        <a:buFont typeface="Arial"/>
        <a:buChar char="•"/>
        <a:defRPr sz="11298" kern="1200">
          <a:solidFill>
            <a:schemeClr val="tx1"/>
          </a:solidFill>
          <a:latin typeface="+mn-lt"/>
          <a:ea typeface="+mn-ea"/>
          <a:cs typeface="+mn-cs"/>
        </a:defRPr>
      </a:lvl3pPr>
      <a:lvl4pPr marL="7559433" indent="-1079919" algn="l" defTabSz="2159838" rtl="0" eaLnBrk="1" latinLnBrk="0" hangingPunct="1">
        <a:spcBef>
          <a:spcPct val="20000"/>
        </a:spcBef>
        <a:buFont typeface="Arial"/>
        <a:buChar char="–"/>
        <a:defRPr sz="9498" kern="1200">
          <a:solidFill>
            <a:schemeClr val="tx1"/>
          </a:solidFill>
          <a:latin typeface="+mn-lt"/>
          <a:ea typeface="+mn-ea"/>
          <a:cs typeface="+mn-cs"/>
        </a:defRPr>
      </a:lvl4pPr>
      <a:lvl5pPr marL="9719271" indent="-1079919" algn="l" defTabSz="2159838" rtl="0" eaLnBrk="1" latinLnBrk="0" hangingPunct="1">
        <a:spcBef>
          <a:spcPct val="20000"/>
        </a:spcBef>
        <a:buFont typeface="Arial"/>
        <a:buChar char="»"/>
        <a:defRPr sz="9498" kern="1200">
          <a:solidFill>
            <a:schemeClr val="tx1"/>
          </a:solidFill>
          <a:latin typeface="+mn-lt"/>
          <a:ea typeface="+mn-ea"/>
          <a:cs typeface="+mn-cs"/>
        </a:defRPr>
      </a:lvl5pPr>
      <a:lvl6pPr marL="11879109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6pPr>
      <a:lvl7pPr marL="14038947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7pPr>
      <a:lvl8pPr marL="16198785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8pPr>
      <a:lvl9pPr marL="18358623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1pPr>
      <a:lvl2pPr marL="2159838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2pPr>
      <a:lvl3pPr marL="4319676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3pPr>
      <a:lvl4pPr marL="6479514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4pPr>
      <a:lvl5pPr marL="8639352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5pPr>
      <a:lvl6pPr marL="10799190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6pPr>
      <a:lvl7pPr marL="12959028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7pPr>
      <a:lvl8pPr marL="15118866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8pPr>
      <a:lvl9pPr marL="17278704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&#1588;&#1740;&#1608;&#1607;%20&#1606;&#1575;&#1605;&#1607;%20&#1601;&#1585;&#1589;&#1578;%20&#1578;&#1581;&#1602;&#1740;&#1602;&#1575;&#1578;&#1740;%20&#1705;&#1608;&#1578;&#1575;&#1607;%20&#1605;&#1583;&#1578;%20&#1583;&#1575;&#1582;&#1604;%20&#1740;&#1575;%20&#1582;&#1575;&#1585;&#1580;%20&#1583;&#1575;&#1606;&#1588;&#1580;&#1608;&#1740;&#1575;&#1606;%20&#1583;&#1705;&#1578;&#1585;&#1740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file:///C:\Users\RES-samea02\Desktop\sahar%20jafari\&#1585;&#1608;&#1606;&#1583;%20&#1601;&#1585;&#1589;&#1578;%20&#1605;&#1591;&#1575;&#1604;&#1593;&#1575;&#1578;&#1740;\&#1591;&#1585;&#1581;%20&#1608;%20&#1607;&#1583;&#1601;%20&#1575;&#1586;%20&#1711;&#1584;&#1585;&#1575;&#1606;&#1583;&#1606;%20&#1601;&#1585;&#1589;&#1578;%20&#1578;&#1581;&#1602;&#1740;&#1602;&#1575;&#1578;&#1740;.doc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hyperlink" Target="https://portal.saorg.ir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&#1662;&#1740;&#1608;&#1587;&#1578;%20&#1588;&#1605;&#1575;&#1585;&#1607;%201.%20&#1705;&#1575;&#1585;&#1576;&#1585;&#1711;%20&#1575;&#1587;&#1578;&#1601;&#1575;&#1583;&#1607;%20&#1575;&#1586;%20&#1601;&#1585;&#1589;&#1578;%20&#1578;&#1581;&#1602;&#1740;&#1602;&#1575;&#1578;&#1740;%20&#1705;&#1608;&#1578;&#1575;&#1607;%20&#1605;&#1583;&#1578;.doc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hyperlink" Target="https://rao.ui.ac.ir/page-ResearchOffic/fa/59/form/Cl6013/link" TargetMode="External"/><Relationship Id="rId9" Type="http://schemas.openxmlformats.org/officeDocument/2006/relationships/hyperlink" Target="&#1591;&#1585;&#1581;%20&#1608;%20&#1607;&#1583;&#1601;%20&#1575;&#1586;%20&#1711;&#1584;&#1585;&#1575;&#1606;&#1583;&#1606;%20&#1601;&#1585;&#1589;&#1578;%20&#1578;&#1581;&#1602;&#1740;&#1602;&#1575;&#1578;&#1740;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RES-samea02\Desktop\sahar%20jafari\&#1601;&#1604;&#1608;&#1670;&#1575;&#1585;&#1578;\&#1583;&#1575;&#1582;&#1604;\&#1601;&#1585;&#1605;%20&#1578;&#1593;&#1607;&#1583;%20&#1705;&#1575;&#1585;&#1605;&#1606;&#1583;&#1740;.docx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&#1601;&#1585;&#1605;%20&#1578;&#1593;&#1607;&#1583;%20&#1705;&#1575;&#1585;&#1605;&#1606;&#1583;&#1740;.docx" TargetMode="External"/><Relationship Id="rId11" Type="http://schemas.openxmlformats.org/officeDocument/2006/relationships/image" Target="../media/image5.tif"/><Relationship Id="rId5" Type="http://schemas.openxmlformats.org/officeDocument/2006/relationships/image" Target="../media/image2.png"/><Relationship Id="rId10" Type="http://schemas.openxmlformats.org/officeDocument/2006/relationships/image" Target="../media/image8.gif"/><Relationship Id="rId4" Type="http://schemas.openxmlformats.org/officeDocument/2006/relationships/hyperlink" Target="file:///C:\Users\jafari\Desktop\&#1606;&#1605;&#1608;&#1606;&#1607;%20&#1601;&#1585;&#1589;&#1578;\&#1606;&#1575;&#1605;&#1607;%20&#1607;&#1575;\&#1601;&#1585;&#1605;%20&#1578;&#1593;&#1607;&#1583;%20&#1705;&#1575;&#1585;&#1605;&#1606;&#1583;&#1740;.docx" TargetMode="External"/><Relationship Id="rId9" Type="http://schemas.openxmlformats.org/officeDocument/2006/relationships/hyperlink" Target="&#1662;&#1740;&#1608;&#1587;&#1578;%20&#1590;&#1575;&#1605;&#1606;&#1740;&#1606;.pdf" TargetMode="Externa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3511290" y="8702155"/>
            <a:ext cx="28254" cy="5891442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33565077" y="14259831"/>
            <a:ext cx="28254" cy="8589086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471F7-B243-4CBA-8585-021844788432}"/>
              </a:ext>
            </a:extLst>
          </p:cNvPr>
          <p:cNvCxnSpPr>
            <a:cxnSpLocks/>
          </p:cNvCxnSpPr>
          <p:nvPr/>
        </p:nvCxnSpPr>
        <p:spPr>
          <a:xfrm flipH="1">
            <a:off x="21600319" y="25950313"/>
            <a:ext cx="8751661" cy="0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163006" y="8296324"/>
            <a:ext cx="2840212" cy="0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Decision 19"/>
          <p:cNvSpPr/>
          <p:nvPr/>
        </p:nvSpPr>
        <p:spPr>
          <a:xfrm>
            <a:off x="29536190" y="5631394"/>
            <a:ext cx="7950199" cy="5329861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دانشجو شرایط عمومی دارد </a:t>
            </a:r>
            <a:r>
              <a:rPr lang="fa-IR" sz="7200" b="1" dirty="0">
                <a:solidFill>
                  <a:schemeClr val="tx1"/>
                </a:solidFill>
                <a:cs typeface="B Nazanin" panose="00000400000000000000" pitchFamily="2" charset="-78"/>
              </a:rPr>
              <a:t>؟</a:t>
            </a:r>
            <a:endParaRPr lang="en-US" sz="7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Cloud Callout 24"/>
          <p:cNvSpPr/>
          <p:nvPr/>
        </p:nvSpPr>
        <p:spPr>
          <a:xfrm rot="16697175">
            <a:off x="19531443" y="9401126"/>
            <a:ext cx="3541657" cy="3000401"/>
          </a:xfrm>
          <a:prstGeom prst="cloudCallout">
            <a:avLst>
              <a:gd name="adj1" fmla="val 97966"/>
              <a:gd name="adj2" fmla="val 2190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1281556" y="7302059"/>
            <a:ext cx="22420911" cy="13727558"/>
          </a:xfrm>
          <a:prstGeom prst="foldedCorner">
            <a:avLst>
              <a:gd name="adj" fmla="val 9925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 typeface="Wingdings" panose="05000000000000000000" pitchFamily="2" charset="2"/>
              <a:buChar char="ü"/>
            </a:pPr>
            <a:endParaRPr lang="fa-IR" sz="7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دانشجوی دکتری تخصصی روزانه، تمام وقت، حضوری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دانشجوی نوبت دوم (شبانه) بدون دریافت مقرری ماهانه، حق مسکن و خوابگاه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پذیرش از یکی از موسسات داخل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گذراندن امتحان جامع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 تصویب طرح پروپوزال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حداکثر زمان شروع فرصت کمتر از 42 ماه از شروع تحصیل</a:t>
            </a:r>
          </a:p>
          <a:p>
            <a:pPr marL="685800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مدرک زبان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84017" y="26165464"/>
            <a:ext cx="1604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cs typeface="B Nazanin" panose="00000400000000000000" pitchFamily="2" charset="-78"/>
              </a:rPr>
              <a:t>بله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46243" y="14599304"/>
            <a:ext cx="15881802" cy="5329861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انتخاب استاد میزبان از یکی از موسسات داخل کشور با هماهنگی استاد راهنما محل تحصیل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8774455" y="22863248"/>
            <a:ext cx="9622842" cy="6288649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موافقت گروه و دانشکده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11293" y="12097169"/>
            <a:ext cx="1375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cs typeface="B Nazanin" panose="00000400000000000000" pitchFamily="2" charset="-78"/>
              </a:rPr>
              <a:t>بله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1556" y="23859002"/>
            <a:ext cx="20581918" cy="4297139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ارسال نامه درخواست فرصت مطالعاتی دانشجو از </a:t>
            </a:r>
            <a:r>
              <a:rPr lang="fa-IR" sz="7200" b="1" dirty="0">
                <a:solidFill>
                  <a:srgbClr val="03039B"/>
                </a:solidFill>
                <a:cs typeface="B Nazanin" panose="00000400000000000000" pitchFamily="2" charset="-78"/>
              </a:rPr>
              <a:t>دانشکده </a:t>
            </a: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به امور پژوهشی دانشگاه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928" y="16300228"/>
            <a:ext cx="31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شیوه نامه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pic>
        <p:nvPicPr>
          <p:cNvPr id="42" name="Picture 41">
            <a:hlinkClick r:id="rId2" action="ppaction://hlinkfile"/>
            <a:extLst>
              <a:ext uri="{FF2B5EF4-FFF2-40B4-BE49-F238E27FC236}">
                <a16:creationId xmlns:a16="http://schemas.microsoft.com/office/drawing/2014/main" id="{7F0F371D-F494-4FF6-B469-97FB423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28" y="17363638"/>
            <a:ext cx="1885111" cy="1885111"/>
          </a:xfrm>
          <a:prstGeom prst="rect">
            <a:avLst/>
          </a:prstGeom>
        </p:spPr>
      </p:pic>
      <p:sp>
        <p:nvSpPr>
          <p:cNvPr id="43" name="Action Button: Custom 42">
            <a:hlinkClick r:id="rId4" action="ppaction://hlinkfile" highlightClick="1"/>
          </p:cNvPr>
          <p:cNvSpPr/>
          <p:nvPr/>
        </p:nvSpPr>
        <p:spPr>
          <a:xfrm>
            <a:off x="10116276" y="15427494"/>
            <a:ext cx="937793" cy="16764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299778-5247-451A-BBE4-7CC4B3DF1EB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9046299" y="6199394"/>
            <a:ext cx="2470616" cy="2766247"/>
          </a:xfrm>
          <a:prstGeom prst="rect">
            <a:avLst/>
          </a:prstGeom>
        </p:spPr>
      </p:pic>
      <p:sp>
        <p:nvSpPr>
          <p:cNvPr id="34" name="Rectangle 50">
            <a:extLst>
              <a:ext uri="{FF2B5EF4-FFF2-40B4-BE49-F238E27FC236}">
                <a16:creationId xmlns:a16="http://schemas.microsoft.com/office/drawing/2014/main" id="{ACACF934-74BA-4D4B-9C75-1FEF32DC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7463" y="9022582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52405B-2042-4FF0-AECE-5C4B2210F496}"/>
              </a:ext>
            </a:extLst>
          </p:cNvPr>
          <p:cNvSpPr txBox="1"/>
          <p:nvPr/>
        </p:nvSpPr>
        <p:spPr>
          <a:xfrm>
            <a:off x="41556724" y="7622519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1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75C63-9276-4061-ACEB-3AEE2BC29F67}"/>
              </a:ext>
            </a:extLst>
          </p:cNvPr>
          <p:cNvSpPr/>
          <p:nvPr/>
        </p:nvSpPr>
        <p:spPr>
          <a:xfrm>
            <a:off x="16928686" y="6488394"/>
            <a:ext cx="4624627" cy="1460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شرایط عمومی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CD1DD3C-98E3-4BCC-89CA-4BAC01DFC686}"/>
              </a:ext>
            </a:extLst>
          </p:cNvPr>
          <p:cNvSpPr/>
          <p:nvPr/>
        </p:nvSpPr>
        <p:spPr>
          <a:xfrm flipV="1">
            <a:off x="33205334" y="14245499"/>
            <a:ext cx="629850" cy="333115"/>
          </a:xfrm>
          <a:prstGeom prst="triangle">
            <a:avLst/>
          </a:prstGeom>
          <a:solidFill>
            <a:srgbClr val="03039B"/>
          </a:solidFill>
          <a:ln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47C793E-DFFC-4F2F-9043-1DA1FB8172EE}"/>
              </a:ext>
            </a:extLst>
          </p:cNvPr>
          <p:cNvSpPr/>
          <p:nvPr/>
        </p:nvSpPr>
        <p:spPr>
          <a:xfrm flipV="1">
            <a:off x="33243434" y="22513199"/>
            <a:ext cx="629850" cy="333115"/>
          </a:xfrm>
          <a:prstGeom prst="triangle">
            <a:avLst/>
          </a:prstGeom>
          <a:solidFill>
            <a:srgbClr val="03039B"/>
          </a:solidFill>
          <a:ln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093364B-5E9A-4C68-9D15-7669B134E8B1}"/>
              </a:ext>
            </a:extLst>
          </p:cNvPr>
          <p:cNvSpPr/>
          <p:nvPr/>
        </p:nvSpPr>
        <p:spPr>
          <a:xfrm rot="5400000" flipV="1">
            <a:off x="21741973" y="25769663"/>
            <a:ext cx="629850" cy="333115"/>
          </a:xfrm>
          <a:prstGeom prst="triangle">
            <a:avLst/>
          </a:prstGeom>
          <a:solidFill>
            <a:srgbClr val="03039B"/>
          </a:solidFill>
          <a:ln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9E0925C-5C6C-4907-86FB-7708F298C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350274"/>
            <a:ext cx="2884356" cy="2884356"/>
          </a:xfrm>
          <a:prstGeom prst="rect">
            <a:avLst/>
          </a:prstGeom>
        </p:spPr>
      </p:pic>
      <p:sp>
        <p:nvSpPr>
          <p:cNvPr id="53" name="Text Box 3">
            <a:extLst>
              <a:ext uri="{FF2B5EF4-FFF2-40B4-BE49-F238E27FC236}">
                <a16:creationId xmlns:a16="http://schemas.microsoft.com/office/drawing/2014/main" id="{29B317A1-8308-4CD8-8FEA-0C50025F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94624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فرصت تحقیقاتی داخل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7A2E97-939E-4CBF-BB76-C429893EBEA1}"/>
              </a:ext>
            </a:extLst>
          </p:cNvPr>
          <p:cNvCxnSpPr/>
          <p:nvPr/>
        </p:nvCxnSpPr>
        <p:spPr bwMode="auto">
          <a:xfrm>
            <a:off x="380567" y="3816517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3C8A08E-52EF-41C5-A6C6-D44C947754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328231"/>
            <a:ext cx="2113913" cy="3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5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450C7A-02B7-499A-953D-E4092A4D90D6}"/>
              </a:ext>
            </a:extLst>
          </p:cNvPr>
          <p:cNvCxnSpPr>
            <a:cxnSpLocks/>
          </p:cNvCxnSpPr>
          <p:nvPr/>
        </p:nvCxnSpPr>
        <p:spPr>
          <a:xfrm flipH="1" flipV="1">
            <a:off x="28690879" y="17690750"/>
            <a:ext cx="7633965" cy="33512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8F4900-99BE-4EEE-8070-44D7B209861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7333569" y="15380194"/>
            <a:ext cx="2470616" cy="2766247"/>
          </a:xfrm>
          <a:prstGeom prst="rect">
            <a:avLst/>
          </a:prstGeom>
        </p:spPr>
      </p:pic>
      <p:sp>
        <p:nvSpPr>
          <p:cNvPr id="11" name="Rectangle 50">
            <a:extLst>
              <a:ext uri="{FF2B5EF4-FFF2-40B4-BE49-F238E27FC236}">
                <a16:creationId xmlns:a16="http://schemas.microsoft.com/office/drawing/2014/main" id="{15DCAB51-904A-485C-BF30-DB5BBFB4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733" y="18203382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4E5EF8-F9F5-422B-B125-7DE095791FE0}"/>
              </a:ext>
            </a:extLst>
          </p:cNvPr>
          <p:cNvSpPr/>
          <p:nvPr/>
        </p:nvSpPr>
        <p:spPr>
          <a:xfrm>
            <a:off x="3754220" y="29357312"/>
            <a:ext cx="24826029" cy="2445664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ثبت نام دانشجو در سامانه سجاد    (</a:t>
            </a: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  <a:hlinkClick r:id="rId3"/>
              </a:rPr>
              <a:t>لینک</a:t>
            </a: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3BAAB-8E8F-441B-BB00-AEB7CD1944A2}"/>
              </a:ext>
            </a:extLst>
          </p:cNvPr>
          <p:cNvSpPr txBox="1"/>
          <p:nvPr/>
        </p:nvSpPr>
        <p:spPr>
          <a:xfrm>
            <a:off x="40347014" y="16786066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3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BFDDAE-3542-4EC1-8D28-07DEAD8E5A00}"/>
              </a:ext>
            </a:extLst>
          </p:cNvPr>
          <p:cNvSpPr txBox="1"/>
          <p:nvPr/>
        </p:nvSpPr>
        <p:spPr>
          <a:xfrm>
            <a:off x="3754220" y="15269064"/>
            <a:ext cx="24826029" cy="13511391"/>
          </a:xfrm>
          <a:prstGeom prst="rect">
            <a:avLst/>
          </a:prstGeom>
          <a:noFill/>
          <a:ln>
            <a:solidFill>
              <a:srgbClr val="03039B"/>
            </a:solidFill>
          </a:ln>
        </p:spPr>
        <p:txBody>
          <a:bodyPr wrap="square">
            <a:spAutoFit/>
          </a:bodyPr>
          <a:lstStyle/>
          <a:p>
            <a:pPr marL="914400" lvl="1" algn="r" rtl="1">
              <a:buClr>
                <a:srgbClr val="03039B"/>
              </a:buClr>
              <a:buSzPct val="105000"/>
            </a:pPr>
            <a:endParaRPr lang="en-US" sz="8000" dirty="0">
              <a:cs typeface="B Nazanin" panose="00000400000000000000" pitchFamily="2" charset="-78"/>
            </a:endParaRPr>
          </a:p>
          <a:p>
            <a:pPr marL="914400" lvl="1" algn="r" rtl="1">
              <a:buClr>
                <a:srgbClr val="03039B"/>
              </a:buClr>
              <a:buSzPct val="105000"/>
            </a:pPr>
            <a:r>
              <a:rPr lang="fa-IR" sz="7200" dirty="0">
                <a:cs typeface="B Nazanin" panose="00000400000000000000" pitchFamily="2" charset="-78"/>
              </a:rPr>
              <a:t>تکمیل مدارک زیر توسط دانشجو و تایید و ارسال آن توسط استاد راهنما به مدیریت امور پژوهشی دانشگاه:</a:t>
            </a:r>
            <a:endParaRPr lang="en-US" sz="7200" dirty="0">
              <a:cs typeface="B Nazanin" panose="00000400000000000000" pitchFamily="2" charset="-78"/>
            </a:endParaRPr>
          </a:p>
          <a:p>
            <a:pPr marL="914400" lvl="1" algn="r" rtl="1">
              <a:buClr>
                <a:srgbClr val="03039B"/>
              </a:buClr>
              <a:buSzPct val="105000"/>
            </a:pPr>
            <a:endParaRPr lang="fa-IR" sz="7200" dirty="0">
              <a:cs typeface="B Nazanin" panose="00000400000000000000" pitchFamily="2" charset="-78"/>
            </a:endParaRP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7200" dirty="0">
                <a:cs typeface="B Nazanin" panose="00000400000000000000" pitchFamily="2" charset="-78"/>
              </a:rPr>
              <a:t>فرم طرح و هدف از گذراندن فرصت 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7200" dirty="0">
                <a:cs typeface="B Nazanin" panose="00000400000000000000" pitchFamily="2" charset="-78"/>
              </a:rPr>
              <a:t>پیوست شماره 1</a:t>
            </a:r>
            <a:r>
              <a:rPr lang="en-US" sz="7200" dirty="0">
                <a:cs typeface="B Nazanin" panose="00000400000000000000" pitchFamily="2" charset="-78"/>
              </a:rPr>
              <a:t>:</a:t>
            </a:r>
            <a:r>
              <a:rPr lang="fa-IR" sz="7200" dirty="0">
                <a:cs typeface="B Nazanin" panose="00000400000000000000" pitchFamily="2" charset="-78"/>
              </a:rPr>
              <a:t> </a:t>
            </a:r>
            <a:r>
              <a:rPr lang="en-US" sz="7200" dirty="0">
                <a:cs typeface="B Nazanin" panose="00000400000000000000" pitchFamily="2" charset="-78"/>
              </a:rPr>
              <a:t> </a:t>
            </a:r>
            <a:r>
              <a:rPr lang="fa-IR" sz="7200" dirty="0">
                <a:cs typeface="B Nazanin" panose="00000400000000000000" pitchFamily="2" charset="-78"/>
              </a:rPr>
              <a:t>کاربرگ استفاده از فرصت تحقیقاتی کوتاه مدت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7200" dirty="0">
                <a:cs typeface="B Nazanin" panose="00000400000000000000" pitchFamily="2" charset="-78"/>
              </a:rPr>
              <a:t>پروپوزال</a:t>
            </a:r>
            <a:endParaRPr lang="en-US" sz="7200" dirty="0">
              <a:cs typeface="B Nazanin" panose="00000400000000000000" pitchFamily="2" charset="-78"/>
            </a:endParaRPr>
          </a:p>
          <a:p>
            <a:pPr algn="ctr"/>
            <a:r>
              <a:rPr lang="fa-IR" sz="7200" dirty="0">
                <a:solidFill>
                  <a:srgbClr val="0070C0"/>
                </a:solidFill>
                <a:cs typeface="B Nazanin" panose="00000400000000000000" pitchFamily="2" charset="-78"/>
              </a:rPr>
              <a:t>راهنمای دریافت فایل ها:</a:t>
            </a:r>
            <a:endParaRPr lang="fa-IR" sz="60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سایت دانشگاه 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 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پژوهش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 مدیریت امور پژوهشی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تحصیلات تکمیلی 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 فرصت تحقیقاتی دانشجویان دکتری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 فرم ها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  <a:hlinkClick r:id="rId4"/>
              </a:rPr>
              <a:t>لینک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6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6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34D73-5576-47ED-8B4F-F74F479A0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350274"/>
            <a:ext cx="2884356" cy="2884356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9F45C11B-F54F-47F2-911B-432AE5E98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94624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فرصت تحقیقاتی داخل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4B08C2-4E9A-4296-ABB7-AC67A43B5BA1}"/>
              </a:ext>
            </a:extLst>
          </p:cNvPr>
          <p:cNvCxnSpPr/>
          <p:nvPr/>
        </p:nvCxnSpPr>
        <p:spPr bwMode="auto">
          <a:xfrm>
            <a:off x="380567" y="3816517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28AA2C0-C614-496F-B700-EA9E21EA00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328231"/>
            <a:ext cx="2113913" cy="338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8EE002-0ECB-4948-8F38-60FB4FBA1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096" y="5456865"/>
            <a:ext cx="7791384" cy="2207913"/>
          </a:xfrm>
          <a:prstGeom prst="rect">
            <a:avLst/>
          </a:prstGeom>
        </p:spPr>
      </p:pic>
      <p:sp>
        <p:nvSpPr>
          <p:cNvPr id="21" name="Rectangle 50">
            <a:extLst>
              <a:ext uri="{FF2B5EF4-FFF2-40B4-BE49-F238E27FC236}">
                <a16:creationId xmlns:a16="http://schemas.microsoft.com/office/drawing/2014/main" id="{D357C074-6820-4826-826F-3E7FBF33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3095" y="7736970"/>
            <a:ext cx="7833518" cy="824752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800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کارشناس تحصیلات تکمیلی دانشگاه</a:t>
            </a:r>
            <a:endParaRPr lang="en-US" altLang="zh-CN" sz="4800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4CB1EF-7BA2-4056-9B6F-7168C034C758}"/>
              </a:ext>
            </a:extLst>
          </p:cNvPr>
          <p:cNvSpPr/>
          <p:nvPr/>
        </p:nvSpPr>
        <p:spPr>
          <a:xfrm>
            <a:off x="4475748" y="5180839"/>
            <a:ext cx="23266622" cy="206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معرفی دانشجو به دانشگاه میزبان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18EF51-C09C-4281-A443-8E4F520B636C}"/>
              </a:ext>
            </a:extLst>
          </p:cNvPr>
          <p:cNvSpPr txBox="1"/>
          <p:nvPr/>
        </p:nvSpPr>
        <p:spPr>
          <a:xfrm>
            <a:off x="40653435" y="6750385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2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45B7B-1288-4542-B374-F782A7AE8C84}"/>
              </a:ext>
            </a:extLst>
          </p:cNvPr>
          <p:cNvCxnSpPr/>
          <p:nvPr/>
        </p:nvCxnSpPr>
        <p:spPr>
          <a:xfrm>
            <a:off x="16140568" y="7234477"/>
            <a:ext cx="0" cy="2375790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710923-F5BE-4943-AA3C-5AF5A10D9E18}"/>
              </a:ext>
            </a:extLst>
          </p:cNvPr>
          <p:cNvCxnSpPr>
            <a:cxnSpLocks/>
          </p:cNvCxnSpPr>
          <p:nvPr/>
        </p:nvCxnSpPr>
        <p:spPr>
          <a:xfrm>
            <a:off x="16144049" y="10963030"/>
            <a:ext cx="23186" cy="4259042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86F72A65-7EB2-4220-BF4D-49AA4AA02208}"/>
              </a:ext>
            </a:extLst>
          </p:cNvPr>
          <p:cNvSpPr/>
          <p:nvPr/>
        </p:nvSpPr>
        <p:spPr>
          <a:xfrm>
            <a:off x="11725833" y="8440429"/>
            <a:ext cx="8854139" cy="4429428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دانشگاه میزبان موافقت میکند؟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D4D926-5555-415A-A6CC-5B9DD067C567}"/>
              </a:ext>
            </a:extLst>
          </p:cNvPr>
          <p:cNvSpPr txBox="1"/>
          <p:nvPr/>
        </p:nvSpPr>
        <p:spPr>
          <a:xfrm>
            <a:off x="14581428" y="13583897"/>
            <a:ext cx="1375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cs typeface="B Nazanin" panose="00000400000000000000" pitchFamily="2" charset="-78"/>
              </a:rPr>
              <a:t>بله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5C17049-4B07-45B6-9F30-01B3651A55C7}"/>
              </a:ext>
            </a:extLst>
          </p:cNvPr>
          <p:cNvSpPr/>
          <p:nvPr/>
        </p:nvSpPr>
        <p:spPr>
          <a:xfrm flipV="1">
            <a:off x="15829124" y="14865717"/>
            <a:ext cx="629850" cy="333115"/>
          </a:xfrm>
          <a:prstGeom prst="triangle">
            <a:avLst/>
          </a:prstGeom>
          <a:solidFill>
            <a:srgbClr val="03039B"/>
          </a:solidFill>
          <a:ln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7709B7-7634-4CCC-9F6B-D525033D85E0}"/>
              </a:ext>
            </a:extLst>
          </p:cNvPr>
          <p:cNvCxnSpPr>
            <a:cxnSpLocks/>
          </p:cNvCxnSpPr>
          <p:nvPr/>
        </p:nvCxnSpPr>
        <p:spPr>
          <a:xfrm flipH="1">
            <a:off x="27884334" y="6833537"/>
            <a:ext cx="4502923" cy="0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94E6CF6-7FEA-4E97-841D-208EC8CEFA28}"/>
              </a:ext>
            </a:extLst>
          </p:cNvPr>
          <p:cNvSpPr/>
          <p:nvPr/>
        </p:nvSpPr>
        <p:spPr>
          <a:xfrm>
            <a:off x="19895218" y="24912053"/>
            <a:ext cx="636628" cy="623783"/>
          </a:xfrm>
          <a:prstGeom prst="ellipse">
            <a:avLst/>
          </a:prstGeom>
          <a:solidFill>
            <a:srgbClr val="19B71D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>
              <a:shade val="50000"/>
            </a:schemeClr>
          </a:lnRef>
          <a:fillRef idx="1001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hlinkClick r:id="rId9" action="ppaction://hlinkfile"/>
            <a:extLst>
              <a:ext uri="{FF2B5EF4-FFF2-40B4-BE49-F238E27FC236}">
                <a16:creationId xmlns:a16="http://schemas.microsoft.com/office/drawing/2014/main" id="{88947EA4-2AC7-4F0B-8933-EB7B155919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17672" y="19553702"/>
            <a:ext cx="1751681" cy="1751681"/>
          </a:xfrm>
          <a:prstGeom prst="rect">
            <a:avLst/>
          </a:prstGeom>
        </p:spPr>
      </p:pic>
      <p:pic>
        <p:nvPicPr>
          <p:cNvPr id="32" name="Picture 31">
            <a:hlinkClick r:id="rId11" action="ppaction://hlinkfile"/>
            <a:extLst>
              <a:ext uri="{FF2B5EF4-FFF2-40B4-BE49-F238E27FC236}">
                <a16:creationId xmlns:a16="http://schemas.microsoft.com/office/drawing/2014/main" id="{FAECE17D-224A-4CBA-B13A-F2C4FC52F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792" y="21148918"/>
            <a:ext cx="1751681" cy="17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77D67C2E-3B92-4E70-A09C-A26944E77AD2}"/>
              </a:ext>
            </a:extLst>
          </p:cNvPr>
          <p:cNvSpPr/>
          <p:nvPr/>
        </p:nvSpPr>
        <p:spPr>
          <a:xfrm>
            <a:off x="1129041" y="12312562"/>
            <a:ext cx="33329402" cy="17493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>
                <a:solidFill>
                  <a:schemeClr val="tx1"/>
                </a:solidFill>
                <a:cs typeface="B Nazanin" panose="00000400000000000000" pitchFamily="2" charset="-78"/>
              </a:rPr>
              <a:t>تایید دانشجو توسط سازمان امور دانشجویان 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609C9D-B287-4C68-8228-7F080C39A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19" y="11677415"/>
            <a:ext cx="3882758" cy="27662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DECA0B-3DB3-4A6C-AA65-0B02EA70D9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3148" y="12561505"/>
            <a:ext cx="843485" cy="14379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3BC45E6-663D-4596-9EF6-CBF241D6DA3F}"/>
              </a:ext>
            </a:extLst>
          </p:cNvPr>
          <p:cNvSpPr/>
          <p:nvPr/>
        </p:nvSpPr>
        <p:spPr>
          <a:xfrm>
            <a:off x="6318310" y="15302954"/>
            <a:ext cx="24221760" cy="2864430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تکمیل فرم تعهد محضری و معرفی ضامنین 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24186E-43C8-4FDE-BEA8-CA6ECD0C10F7}"/>
              </a:ext>
            </a:extLst>
          </p:cNvPr>
          <p:cNvSpPr/>
          <p:nvPr/>
        </p:nvSpPr>
        <p:spPr>
          <a:xfrm>
            <a:off x="6318309" y="19279378"/>
            <a:ext cx="24221761" cy="7012221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تایید فرم تعهد محضری توسط دفترحقوقی دانشگاه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اسکن فرم تعهد محضری مهر شده 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بارگذاری تصویر فرم تعهد محضری مهر شده در سامانه سجاد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تحویل اصل فرم تعهد محضری مهر شده به کارشناس تحصیلات تکمیلی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363A3E-2913-4B0E-8EBB-0BC76708FFC5}"/>
              </a:ext>
            </a:extLst>
          </p:cNvPr>
          <p:cNvSpPr txBox="1"/>
          <p:nvPr/>
        </p:nvSpPr>
        <p:spPr>
          <a:xfrm>
            <a:off x="40009154" y="18701027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5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Action Button: Custom 4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CA6EA521-E155-45E8-B69A-EF3D1B56E370}"/>
              </a:ext>
            </a:extLst>
          </p:cNvPr>
          <p:cNvSpPr/>
          <p:nvPr/>
        </p:nvSpPr>
        <p:spPr>
          <a:xfrm>
            <a:off x="8320349" y="17765950"/>
            <a:ext cx="1273914" cy="13304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6CA1D5-C0F4-4FC7-9538-B8E318803E2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6861797" y="16841960"/>
            <a:ext cx="2470616" cy="2766247"/>
          </a:xfrm>
          <a:prstGeom prst="rect">
            <a:avLst/>
          </a:prstGeom>
        </p:spPr>
      </p:pic>
      <p:sp>
        <p:nvSpPr>
          <p:cNvPr id="35" name="Rectangle 50">
            <a:extLst>
              <a:ext uri="{FF2B5EF4-FFF2-40B4-BE49-F238E27FC236}">
                <a16:creationId xmlns:a16="http://schemas.microsoft.com/office/drawing/2014/main" id="{A92E76D2-F2C1-4B14-A423-459FB2D9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2961" y="19861971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pic>
        <p:nvPicPr>
          <p:cNvPr id="36" name="Picture 35">
            <a:hlinkClick r:id="rId6" action="ppaction://hlinkfile"/>
            <a:extLst>
              <a:ext uri="{FF2B5EF4-FFF2-40B4-BE49-F238E27FC236}">
                <a16:creationId xmlns:a16="http://schemas.microsoft.com/office/drawing/2014/main" id="{A4D39BDE-F50A-4AED-B374-B586EE73D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746" y="16202961"/>
            <a:ext cx="1751681" cy="1751681"/>
          </a:xfrm>
          <a:prstGeom prst="rect">
            <a:avLst/>
          </a:prstGeom>
        </p:spPr>
      </p:pic>
      <p:sp>
        <p:nvSpPr>
          <p:cNvPr id="37" name="Action Button: Blank 36">
            <a:hlinkClick r:id="rId8" action="ppaction://hlinkfile" highlightClick="1"/>
            <a:extLst>
              <a:ext uri="{FF2B5EF4-FFF2-40B4-BE49-F238E27FC236}">
                <a16:creationId xmlns:a16="http://schemas.microsoft.com/office/drawing/2014/main" id="{51B43A75-6FAE-4253-896D-D0587FB54010}"/>
              </a:ext>
            </a:extLst>
          </p:cNvPr>
          <p:cNvSpPr/>
          <p:nvPr/>
        </p:nvSpPr>
        <p:spPr>
          <a:xfrm>
            <a:off x="9609763" y="16452124"/>
            <a:ext cx="1273914" cy="1327004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hlinkClick r:id="rId9" action="ppaction://hlinkfile"/>
            <a:extLst>
              <a:ext uri="{FF2B5EF4-FFF2-40B4-BE49-F238E27FC236}">
                <a16:creationId xmlns:a16="http://schemas.microsoft.com/office/drawing/2014/main" id="{884D970E-E390-4574-9068-A9AF1BD83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243" y="16194101"/>
            <a:ext cx="1751681" cy="17516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294D143-FC64-40FF-8D1C-26847BCD9D0E}"/>
              </a:ext>
            </a:extLst>
          </p:cNvPr>
          <p:cNvSpPr txBox="1"/>
          <p:nvPr/>
        </p:nvSpPr>
        <p:spPr>
          <a:xfrm>
            <a:off x="6746728" y="15391051"/>
            <a:ext cx="439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شرایط ضامنین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sp>
        <p:nvSpPr>
          <p:cNvPr id="40" name="Rounded Rectangle 34">
            <a:extLst>
              <a:ext uri="{FF2B5EF4-FFF2-40B4-BE49-F238E27FC236}">
                <a16:creationId xmlns:a16="http://schemas.microsoft.com/office/drawing/2014/main" id="{116CA0AA-1029-4D06-9540-846A632902E2}"/>
              </a:ext>
            </a:extLst>
          </p:cNvPr>
          <p:cNvSpPr/>
          <p:nvPr/>
        </p:nvSpPr>
        <p:spPr>
          <a:xfrm>
            <a:off x="1129041" y="28660969"/>
            <a:ext cx="33329402" cy="2041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>
                <a:solidFill>
                  <a:schemeClr val="tx1"/>
                </a:solidFill>
                <a:cs typeface="B Nazanin" panose="00000400000000000000" pitchFamily="2" charset="-78"/>
              </a:rPr>
              <a:t>صدور حکم توسط سازمان امور دانشجویان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3C57CC-FABC-46BD-AF96-CE976BC2F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19" y="27946948"/>
            <a:ext cx="3122778" cy="34697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1AA8A3-865B-4449-9AF7-E87613F1F9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15972" y="28962849"/>
            <a:ext cx="861409" cy="1437952"/>
          </a:xfrm>
          <a:prstGeom prst="rect">
            <a:avLst/>
          </a:prstGeom>
        </p:spPr>
      </p:pic>
      <p:sp>
        <p:nvSpPr>
          <p:cNvPr id="43" name="Down Arrow 20">
            <a:extLst>
              <a:ext uri="{FF2B5EF4-FFF2-40B4-BE49-F238E27FC236}">
                <a16:creationId xmlns:a16="http://schemas.microsoft.com/office/drawing/2014/main" id="{0F2DDA15-CAE8-4400-A56D-B1A2F5AB4820}"/>
              </a:ext>
            </a:extLst>
          </p:cNvPr>
          <p:cNvSpPr/>
          <p:nvPr/>
        </p:nvSpPr>
        <p:spPr>
          <a:xfrm>
            <a:off x="16895934" y="10405150"/>
            <a:ext cx="2143592" cy="1614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B033C3C-3C90-421D-8672-64A758B17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86" y="5960772"/>
            <a:ext cx="7791384" cy="2207913"/>
          </a:xfrm>
          <a:prstGeom prst="rect">
            <a:avLst/>
          </a:prstGeom>
        </p:spPr>
      </p:pic>
      <p:sp>
        <p:nvSpPr>
          <p:cNvPr id="50" name="Rectangle 50">
            <a:extLst>
              <a:ext uri="{FF2B5EF4-FFF2-40B4-BE49-F238E27FC236}">
                <a16:creationId xmlns:a16="http://schemas.microsoft.com/office/drawing/2014/main" id="{D72F5F8B-A335-4A9A-8B16-D4E2CD96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8085" y="8240877"/>
            <a:ext cx="7833518" cy="824752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800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کارشناس تحصیلات تکمیلی دانشگاه</a:t>
            </a:r>
            <a:endParaRPr lang="en-US" altLang="zh-CN" sz="4800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666CAA-218C-4A95-8AE6-0D58330509C1}"/>
              </a:ext>
            </a:extLst>
          </p:cNvPr>
          <p:cNvSpPr/>
          <p:nvPr/>
        </p:nvSpPr>
        <p:spPr>
          <a:xfrm>
            <a:off x="6318309" y="5557151"/>
            <a:ext cx="21155249" cy="1574800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تایید ثبت نام دانشجو در سامانه سجاد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A0437D-1136-474D-A238-4772B7B9F43F}"/>
              </a:ext>
            </a:extLst>
          </p:cNvPr>
          <p:cNvSpPr txBox="1"/>
          <p:nvPr/>
        </p:nvSpPr>
        <p:spPr>
          <a:xfrm>
            <a:off x="40268425" y="7254292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4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286D01-928B-4535-BCFC-56CE4F24980C}"/>
              </a:ext>
            </a:extLst>
          </p:cNvPr>
          <p:cNvSpPr/>
          <p:nvPr/>
        </p:nvSpPr>
        <p:spPr>
          <a:xfrm>
            <a:off x="6318309" y="8163304"/>
            <a:ext cx="21155249" cy="1574800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معرفی دانشجو به سازمان امور دانشجویان</a:t>
            </a:r>
            <a:endParaRPr lang="en-US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9" name="Down Arrow 20">
            <a:extLst>
              <a:ext uri="{FF2B5EF4-FFF2-40B4-BE49-F238E27FC236}">
                <a16:creationId xmlns:a16="http://schemas.microsoft.com/office/drawing/2014/main" id="{295AB36E-17DB-40C5-BC62-71804C7EE0AC}"/>
              </a:ext>
            </a:extLst>
          </p:cNvPr>
          <p:cNvSpPr/>
          <p:nvPr/>
        </p:nvSpPr>
        <p:spPr>
          <a:xfrm>
            <a:off x="16952082" y="26934647"/>
            <a:ext cx="2143592" cy="1614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8837316-2491-4C96-9EC4-875F7A20ED66}"/>
              </a:ext>
            </a:extLst>
          </p:cNvPr>
          <p:cNvCxnSpPr>
            <a:cxnSpLocks/>
          </p:cNvCxnSpPr>
          <p:nvPr/>
        </p:nvCxnSpPr>
        <p:spPr>
          <a:xfrm flipH="1" flipV="1">
            <a:off x="30182795" y="18856472"/>
            <a:ext cx="6073448" cy="33512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50E7B9-C9F9-436A-A98B-555CBF004906}"/>
              </a:ext>
            </a:extLst>
          </p:cNvPr>
          <p:cNvCxnSpPr>
            <a:cxnSpLocks/>
          </p:cNvCxnSpPr>
          <p:nvPr/>
        </p:nvCxnSpPr>
        <p:spPr>
          <a:xfrm flipH="1" flipV="1">
            <a:off x="27146071" y="7740432"/>
            <a:ext cx="5193060" cy="61572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B55065B-F6EC-4AFD-9BE2-9B51B29A092C}"/>
              </a:ext>
            </a:extLst>
          </p:cNvPr>
          <p:cNvSpPr txBox="1"/>
          <p:nvPr/>
        </p:nvSpPr>
        <p:spPr>
          <a:xfrm>
            <a:off x="10013258" y="15309316"/>
            <a:ext cx="175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cs typeface="B Nazanin" panose="00000400000000000000" pitchFamily="2" charset="-78"/>
              </a:rPr>
              <a:t>فرم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D14D75-5AEB-479C-ACE6-33EF399DD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350274"/>
            <a:ext cx="2884356" cy="2884356"/>
          </a:xfrm>
          <a:prstGeom prst="rect">
            <a:avLst/>
          </a:prstGeom>
        </p:spPr>
      </p:pic>
      <p:sp>
        <p:nvSpPr>
          <p:cNvPr id="64" name="Text Box 3">
            <a:extLst>
              <a:ext uri="{FF2B5EF4-FFF2-40B4-BE49-F238E27FC236}">
                <a16:creationId xmlns:a16="http://schemas.microsoft.com/office/drawing/2014/main" id="{9447AC2F-A246-4F64-A913-E5DDA9A0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94624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</a:t>
            </a:r>
            <a:r>
              <a:rPr lang="fa-IR" sz="6600" b="1">
                <a:solidFill>
                  <a:srgbClr val="03039B"/>
                </a:solidFill>
                <a:cs typeface="B Zar" panose="00000400000000000000" pitchFamily="2" charset="-78"/>
              </a:rPr>
              <a:t>فرصت تحقیقاتی </a:t>
            </a:r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داخل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3FE071-565F-4D86-B2AE-2E34FE49D08C}"/>
              </a:ext>
            </a:extLst>
          </p:cNvPr>
          <p:cNvCxnSpPr/>
          <p:nvPr/>
        </p:nvCxnSpPr>
        <p:spPr bwMode="auto">
          <a:xfrm>
            <a:off x="380567" y="3816517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DBA0583B-8299-40DD-A74A-AC9B8F356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328231"/>
            <a:ext cx="2113913" cy="3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313</Words>
  <Application>Microsoft Office PowerPoint</Application>
  <PresentationFormat>Custom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Nazanin</vt:lpstr>
      <vt:lpstr>B Zar</vt:lpstr>
      <vt:lpstr>Calibri</vt:lpstr>
      <vt:lpstr>Wingdings</vt:lpstr>
      <vt:lpstr>XB Niloofar</vt:lpstr>
      <vt:lpstr>Office Theme</vt:lpstr>
      <vt:lpstr>PowerPoint Presentation</vt:lpstr>
      <vt:lpstr>PowerPoint Presentation</vt:lpstr>
      <vt:lpstr>PowerPoint Presentation</vt:lpstr>
    </vt:vector>
  </TitlesOfParts>
  <Company>IUT_MBA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 Foroozmehr</dc:creator>
  <cp:lastModifiedBy>Admin</cp:lastModifiedBy>
  <cp:revision>388</cp:revision>
  <dcterms:created xsi:type="dcterms:W3CDTF">2012-03-22T12:07:46Z</dcterms:created>
  <dcterms:modified xsi:type="dcterms:W3CDTF">2025-03-05T07:41:43Z</dcterms:modified>
</cp:coreProperties>
</file>